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6" r:id="rId5"/>
    <p:sldId id="270" r:id="rId7"/>
    <p:sldId id="257" r:id="rId8"/>
    <p:sldId id="258" r:id="rId9"/>
    <p:sldId id="271" r:id="rId10"/>
    <p:sldId id="259" r:id="rId11"/>
    <p:sldId id="289" r:id="rId12"/>
    <p:sldId id="290" r:id="rId13"/>
    <p:sldId id="293" r:id="rId14"/>
    <p:sldId id="291" r:id="rId15"/>
    <p:sldId id="273" r:id="rId16"/>
    <p:sldId id="269" r:id="rId17"/>
    <p:sldId id="268" r:id="rId18"/>
    <p:sldId id="261" r:id="rId19"/>
    <p:sldId id="262" r:id="rId20"/>
    <p:sldId id="263" r:id="rId21"/>
    <p:sldId id="264" r:id="rId22"/>
    <p:sldId id="274" r:id="rId23"/>
    <p:sldId id="265" r:id="rId24"/>
    <p:sldId id="292" r:id="rId25"/>
  </p:sldIdLst>
  <p:sldSz cx="14630400" cy="8229600"/>
  <p:notesSz cx="8229600" cy="14630400"/>
  <p:embeddedFontLst>
    <p:embeddedFont>
      <p:font typeface="Georgia" panose="02040502050405020303" charset="0"/>
      <p:regular r:id="rId29"/>
      <p:bold r:id="rId30"/>
      <p:italic r:id="rId31"/>
      <p:boldItalic r:id="rId32"/>
    </p:embeddedFont>
    <p:embeddedFont>
      <p:font typeface="Instrument Sans Semi Bold" pitchFamily="34" charset="-122"/>
      <p:regular r:id="rId33"/>
    </p:embeddedFont>
    <p:embeddedFont>
      <p:font typeface="Trebuchet MS" panose="020B0603020202020204"/>
      <p:regular r:id="rId34"/>
      <p:bold r:id="rId35"/>
      <p:italic r:id="rId36"/>
      <p:boldItalic r:id="rId37"/>
    </p:embeddedFont>
    <p:embeddedFont>
      <p:font typeface="Bell MT" panose="02020503060305020303" charset="0"/>
      <p:regular r:id="rId38"/>
      <p:bold r:id="rId39"/>
      <p:italic r:id="rId40"/>
    </p:embeddedFont>
    <p:embeddedFont>
      <p:font typeface="Instrument Sans Semi Bold" pitchFamily="34" charset="0"/>
      <p:regular r:id="rId41"/>
    </p:embeddedFont>
    <p:embeddedFont>
      <p:font typeface="Instrument Sans Semi Bold" pitchFamily="34" charset="-120"/>
      <p:regular r:id="rId42"/>
    </p:embeddedFont>
    <p:embeddedFont>
      <p:font typeface="Instrument Sans Medium" pitchFamily="34" charset="0"/>
      <p:regular r:id="rId43"/>
    </p:embeddedFont>
    <p:embeddedFont>
      <p:font typeface="Instrument Sans Medium" pitchFamily="34" charset="-122"/>
      <p:regular r:id="rId44"/>
    </p:embeddedFont>
    <p:embeddedFont>
      <p:font typeface="Instrument Sans Medium" pitchFamily="34" charset="-12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E2F"/>
    <a:srgbClr val="302F4F"/>
    <a:srgbClr val="252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9" Type="http://schemas.openxmlformats.org/officeDocument/2006/relationships/font" Target="fonts/font21.fntdata"/><Relationship Id="rId48" Type="http://schemas.openxmlformats.org/officeDocument/2006/relationships/font" Target="fonts/font20.fntdata"/><Relationship Id="rId47" Type="http://schemas.openxmlformats.org/officeDocument/2006/relationships/font" Target="fonts/font19.fntdata"/><Relationship Id="rId46" Type="http://schemas.openxmlformats.org/officeDocument/2006/relationships/font" Target="fonts/font18.fntdata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10" Type="http://schemas.openxmlformats.org/officeDocument/2006/relationships/image" Target="../media/image57.png"/><Relationship Id="rId1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5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0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7385" y="2433955"/>
            <a:ext cx="862266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altLang="en-US" sz="340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For A </a:t>
            </a:r>
            <a:r>
              <a:rPr lang="en-US" sz="340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Mobile-Based Attendance Management System</a:t>
            </a:r>
            <a:endParaRPr lang="en-US" sz="340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sp>
        <p:nvSpPr>
          <p:cNvPr id="9" name="Text 0"/>
          <p:cNvSpPr/>
          <p:nvPr/>
        </p:nvSpPr>
        <p:spPr>
          <a:xfrm>
            <a:off x="6813590" y="389048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r">
              <a:lnSpc>
                <a:spcPts val="5550"/>
              </a:lnSpc>
              <a:buNone/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Presentation by Group IV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24195" y="6878320"/>
            <a:ext cx="682244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>
                <a:solidFill>
                  <a:schemeClr val="accent1"/>
                </a:solidFill>
                <a:latin typeface="Georgia" panose="02040502050405020303" charset="0"/>
                <a:ea typeface="Trebuchet MS" panose="020B0603020202020204"/>
                <a:cs typeface="Georgia" panose="02040502050405020303" charset="0"/>
              </a:rPr>
              <a:t>Course Instructor: Dr. NKEMENI VALERY</a:t>
            </a:r>
            <a:endParaRPr lang="en-US" altLang="zh-CN" sz="2400">
              <a:solidFill>
                <a:schemeClr val="accent1"/>
              </a:solidFill>
              <a:latin typeface="Georgia" panose="02040502050405020303" charset="0"/>
              <a:ea typeface="Trebuchet MS" panose="020B0603020202020204"/>
              <a:cs typeface="Georgia" panose="02040502050405020303" charset="0"/>
            </a:endParaRPr>
          </a:p>
        </p:txBody>
      </p:sp>
      <p:sp>
        <p:nvSpPr>
          <p:cNvPr id="11" name="Text 0"/>
          <p:cNvSpPr/>
          <p:nvPr/>
        </p:nvSpPr>
        <p:spPr>
          <a:xfrm>
            <a:off x="5365115" y="903605"/>
            <a:ext cx="906843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r">
              <a:lnSpc>
                <a:spcPts val="5550"/>
              </a:lnSpc>
              <a:buNone/>
            </a:pPr>
            <a:r>
              <a:rPr lang="en-US" altLang="en-US" sz="445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Requirments Gathering and </a:t>
            </a:r>
            <a:endParaRPr lang="en-US" altLang="en-US" sz="445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  <a:p>
            <a:pPr marL="0" indent="0" algn="r">
              <a:lnSpc>
                <a:spcPts val="5550"/>
              </a:lnSpc>
              <a:buNone/>
            </a:pPr>
            <a:r>
              <a:rPr lang="en-US" altLang="en-US" sz="4450" dirty="0">
                <a:solidFill>
                  <a:srgbClr val="CBCCCE"/>
                </a:solidFill>
                <a:latin typeface="Georgia" panose="02040502050405020303" charset="0"/>
                <a:ea typeface="Instrument Sans Semi Bold" pitchFamily="34" charset="-122"/>
                <a:cs typeface="Georgia" panose="02040502050405020303" charset="0"/>
              </a:rPr>
              <a:t>Stake holder Analysis</a:t>
            </a:r>
            <a:endParaRPr lang="en-US" altLang="en-US" sz="4450" dirty="0">
              <a:solidFill>
                <a:srgbClr val="CBCCCE"/>
              </a:solidFill>
              <a:latin typeface="Georgia" panose="02040502050405020303" charset="0"/>
              <a:ea typeface="Instrument Sans Semi Bold" pitchFamily="34" charset="-122"/>
              <a:cs typeface="Georgia" panose="02040502050405020303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Accurate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data integrity for reliable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Insight Identification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Detected key user features such as real-time check-ins.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38303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Foundation for Development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informed functional and non-functional requirements.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4595495" y="3908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5000">
                <a:solidFill>
                  <a:schemeClr val="bg1">
                    <a:lumMod val="65000"/>
                  </a:schemeClr>
                </a:solidFill>
                <a:latin typeface="Georgia" panose="02040502050405020303" charset="0"/>
                <a:cs typeface="Georgia" panose="02040502050405020303" charset="0"/>
              </a:rPr>
              <a:t>Key Findings</a:t>
            </a:r>
            <a:endParaRPr sz="5000">
              <a:solidFill>
                <a:schemeClr val="bg1">
                  <a:lumMod val="65000"/>
                </a:schemeClr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4595495" y="1415415"/>
            <a:ext cx="10107295" cy="5836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  <a:p>
            <a:pPr>
              <a:buFont typeface="Wingdings" panose="05000000000000000000" charset="0"/>
              <a:buChar char="q"/>
            </a:pPr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Preference for facial recognition and GPS-based check-ins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pPr>
              <a:buFont typeface="Wingdings" panose="05000000000000000000" charset="0"/>
              <a:buChar char="q"/>
            </a:pPr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Concerns over privacy and parent notifications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pPr>
              <a:buFont typeface="Wingdings" panose="05000000000000000000" charset="0"/>
              <a:buChar char="q"/>
            </a:pPr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Desire for quick, seamless, and reliable check-ins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  <a:p>
            <a:pPr>
              <a:buFont typeface="Wingdings" panose="05000000000000000000" charset="0"/>
              <a:buChar char="q"/>
            </a:pPr>
            <a:r>
              <a:rPr sz="3500">
                <a:solidFill>
                  <a:schemeClr val="bg2">
                    <a:lumMod val="90000"/>
                  </a:schemeClr>
                </a:solidFill>
                <a:latin typeface="Bell MT" panose="02020503060305020303" charset="0"/>
                <a:cs typeface="Bell MT" panose="02020503060305020303" charset="0"/>
              </a:rPr>
              <a:t>Support for instructor override and real-time features</a:t>
            </a:r>
            <a:endParaRPr sz="3500">
              <a:solidFill>
                <a:schemeClr val="bg2">
                  <a:lumMod val="90000"/>
                </a:schemeClr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0" y="7715250"/>
            <a:ext cx="267970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4641215" cy="824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17" descr="chart_page29_0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515225" cy="377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015" y="7125970"/>
            <a:ext cx="2064385" cy="1100455"/>
          </a:xfrm>
          <a:prstGeom prst="rect">
            <a:avLst/>
          </a:prstGeom>
        </p:spPr>
      </p:pic>
      <p:pic>
        <p:nvPicPr>
          <p:cNvPr id="15" name="Picture 14" descr="chart_page30_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05" y="3773170"/>
            <a:ext cx="8577580" cy="445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hart_page28_2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0" y="1064260"/>
            <a:ext cx="10881360" cy="55638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300" y="7607300"/>
            <a:ext cx="18161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48070"/>
            <a:ext cx="5983605" cy="658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Reluctance Factors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635" y="195905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33" y="1998524"/>
            <a:ext cx="315873" cy="3949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8125" y="1959054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Privacy Concerns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908125" y="2414349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students expressed worry about the storage of facial recognition data.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23635" y="35357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33" y="3575268"/>
            <a:ext cx="315873" cy="394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08125" y="3535799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GPS Tracking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908125" y="3991094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Mixed responses about geo-location tracking, with some viewing it as intrusive.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23635" y="511254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33" y="5152013"/>
            <a:ext cx="315873" cy="3949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08125" y="5112544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Parent Notifications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908125" y="5567839"/>
            <a:ext cx="6985040" cy="6738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Notable portion uncomfortable with attendance being reported to parents.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23635" y="6689288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633" y="6728758"/>
            <a:ext cx="315873" cy="39493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08125" y="6689288"/>
            <a:ext cx="2632948" cy="328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Reliability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908125" y="7144583"/>
            <a:ext cx="6985040" cy="3369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Doubts about accuracy of facial recognition in various environments.</a:t>
            </a:r>
            <a:endParaRPr lang="en-US" sz="16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Mitigation Strategies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35869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Privacy Controls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539365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Encrypt data and show clear privacy policies in-app.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32794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Consent-Based Tracking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46412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 GPS tracking to check-in events only.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91965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Optional Notifications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595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Make parental notifications user-controlled.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Backup Features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558986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manual override options for technical failures.</a:t>
            </a:r>
            <a:endParaRPr lang="en-US" sz="17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6438900" cy="681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Functional Requirements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494264" y="1607106"/>
            <a:ext cx="30480" cy="6025396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5" name="Shape 2"/>
          <p:cNvSpPr/>
          <p:nvPr/>
        </p:nvSpPr>
        <p:spPr>
          <a:xfrm>
            <a:off x="6708934" y="2082165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6" name="Shape 3"/>
          <p:cNvSpPr/>
          <p:nvPr/>
        </p:nvSpPr>
        <p:spPr>
          <a:xfrm>
            <a:off x="6249114" y="1852255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51" y="1893094"/>
            <a:ext cx="326827" cy="408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4043" y="1824990"/>
            <a:ext cx="3043238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Registration/Login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84043" y="2296239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login and registration for students and instructors.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08934" y="355580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11" name="Shape 7"/>
          <p:cNvSpPr/>
          <p:nvPr/>
        </p:nvSpPr>
        <p:spPr>
          <a:xfrm>
            <a:off x="6249114" y="3325892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51" y="3366730"/>
            <a:ext cx="326827" cy="4086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4043" y="3298627"/>
            <a:ext cx="3563779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Facial Recognition Check-in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84043" y="3769876"/>
            <a:ext cx="6283643" cy="697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Students check-in by scanning their face via their phone's camera.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08934" y="537817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16" name="Shape 11"/>
          <p:cNvSpPr/>
          <p:nvPr/>
        </p:nvSpPr>
        <p:spPr>
          <a:xfrm>
            <a:off x="6249114" y="5148263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51" y="5189101"/>
            <a:ext cx="326827" cy="4086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4043" y="5120997"/>
            <a:ext cx="3148608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Geo-fencing Verification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84043" y="5592247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Attendance valid only if user is within the classroom zone.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708934" y="6851809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</p:spPr>
      </p:sp>
      <p:sp>
        <p:nvSpPr>
          <p:cNvPr id="21" name="Shape 15"/>
          <p:cNvSpPr/>
          <p:nvPr/>
        </p:nvSpPr>
        <p:spPr>
          <a:xfrm>
            <a:off x="6249114" y="6621899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51" y="6662738"/>
            <a:ext cx="326827" cy="4086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84043" y="6594634"/>
            <a:ext cx="3519964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Attendance View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84043" y="7065883"/>
            <a:ext cx="6283643" cy="3487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Instructors can view and track attendance in real-time.</a:t>
            </a:r>
            <a:endParaRPr lang="en-US" sz="17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7226856" cy="6360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Non-Functional Requirements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Speed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323992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Check-in process under 5 seconds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Privacy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89321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storage and encryption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Compatibility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623185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on Android (and iOS)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3034784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99% uptime during school hours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56565B"/>
          </a:solidFill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Usability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2767489" cy="325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interface for all users</a:t>
            </a:r>
            <a:endParaRPr lang="en-US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6517005" y="632555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/>
        </p:txBody>
      </p:sp>
      <p:sp>
        <p:nvSpPr>
          <p:cNvPr id="4" name="Text Box 3"/>
          <p:cNvSpPr txBox="1"/>
          <p:nvPr/>
        </p:nvSpPr>
        <p:spPr>
          <a:xfrm>
            <a:off x="3270885" y="236855"/>
            <a:ext cx="731520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550"/>
              </a:lnSpc>
              <a:buNone/>
            </a:pPr>
            <a:r>
              <a:rPr lang="en-US" altLang="en-GB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  <a:sym typeface="+mn-ea"/>
              </a:rPr>
              <a:t>Technical Requirements</a:t>
            </a:r>
            <a:endParaRPr lang="en-US" altLang="en-GB" sz="4450" dirty="0">
              <a:solidFill>
                <a:srgbClr val="CBCCCE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24520" y="1087120"/>
            <a:ext cx="5400000" cy="345600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500">
                <a:sym typeface="+mn-ea"/>
              </a:rPr>
              <a:t>Secure authentication (optional 2FA)</a:t>
            </a:r>
            <a:endParaRPr lang="en-GB" altLang="en-US" sz="3500"/>
          </a:p>
        </p:txBody>
      </p:sp>
      <p:sp>
        <p:nvSpPr>
          <p:cNvPr id="11" name="Rounded Rectangle 10"/>
          <p:cNvSpPr/>
          <p:nvPr/>
        </p:nvSpPr>
        <p:spPr>
          <a:xfrm>
            <a:off x="601345" y="4692650"/>
            <a:ext cx="5400000" cy="345600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500">
                <a:sym typeface="+mn-ea"/>
              </a:rPr>
              <a:t>Cloud database</a:t>
            </a:r>
            <a:endParaRPr lang="en-GB" altLang="en-US" sz="3500"/>
          </a:p>
        </p:txBody>
      </p:sp>
      <p:sp>
        <p:nvSpPr>
          <p:cNvPr id="12" name="Rounded Rectangle 11"/>
          <p:cNvSpPr/>
          <p:nvPr/>
        </p:nvSpPr>
        <p:spPr>
          <a:xfrm>
            <a:off x="601345" y="1087120"/>
            <a:ext cx="5400000" cy="3456000"/>
          </a:xfrm>
          <a:prstGeom prst="roundRec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3000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  <a:sym typeface="+mn-ea"/>
              </a:rPr>
              <a:t>Integration with GPS and facial recognition API</a:t>
            </a:r>
            <a:endParaRPr lang="en-GB" altLang="en-US" sz="3000"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224520" y="4759960"/>
            <a:ext cx="5400000" cy="3456000"/>
          </a:xfrm>
          <a:prstGeom prst="round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GB" sz="3500">
                <a:solidFill>
                  <a:schemeClr val="tx1"/>
                </a:solidFill>
              </a:rPr>
              <a:t>REST API for mobile-backend communication</a:t>
            </a:r>
            <a:endParaRPr lang="en-US" altLang="en-GB" sz="35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Modeling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detailed technical designs based on gathered requirements.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Architecture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the technical framework for the application.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the system according to specifications.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&amp; Validation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quality through comprehensive testing procedures.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170815" y="462915"/>
            <a:ext cx="9535160" cy="1760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sz="7200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Introduction</a:t>
            </a:r>
            <a:endParaRPr sz="7200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539115" y="1911350"/>
            <a:ext cx="8587740" cy="5680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Focus: Mobile-based attendance system using geo-fencing and facial recognition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Goal: Improve accuracy, prevent proxy attendance, and offer real-time tracking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Scope: Only the requirements gathering phase is covered</a:t>
            </a:r>
            <a:endParaRPr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r>
              <a:rPr lang="en-US" altLang="en-GB">
                <a:solidFill>
                  <a:schemeClr val="bg1"/>
                </a:solidFill>
                <a:latin typeface="Bell MT" panose="02020503060305020303" charset="0"/>
                <a:cs typeface="Bell MT" panose="02020503060305020303" charset="0"/>
              </a:rPr>
              <a:t>Aim: Gather requirements for a secure, automated mobile attendance system</a:t>
            </a:r>
            <a:endParaRPr lang="en-US" altLang="en-GB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  <a:p>
            <a:endParaRPr lang="en-US" altLang="en-GB">
              <a:solidFill>
                <a:schemeClr val="bg1"/>
              </a:solidFill>
              <a:latin typeface="Bell MT" panose="02020503060305020303" charset="0"/>
              <a:cs typeface="Bell MT" panose="02020503060305020303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4925" y="7592060"/>
            <a:ext cx="1895475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10" y="-154305"/>
            <a:ext cx="5025390" cy="831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Questions? We welcome your feedback and discussion.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Current Challenges in Attendance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sign-in sheets waste valuable class time and require additional effort to compile.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66693"/>
            <a:ext cx="29510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Prone to Manipulation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systems are vulnerable to proxy attendance and impersonation.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305216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Real-Time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methods don't provide immediate access to attendance records.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Stakeholders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users concerned with privacy, ease of use, and device performance.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Instructors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real-time viewing, filtering of attendance data, and identifying proxy attendance.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3956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Academic Administrators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 comprehensive analytics and secure data storage mechanisms.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Development Team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Responsible for building, testing, and maintaining the mobile application.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14300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485" y="2099310"/>
            <a:ext cx="13727430" cy="503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810" y="7449185"/>
            <a:ext cx="1574800" cy="7137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282315" y="579755"/>
            <a:ext cx="73152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sz="4200">
                <a:solidFill>
                  <a:schemeClr val="bg1">
                    <a:lumMod val="65000"/>
                  </a:schemeClr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Stakeholder Matrix Summary</a:t>
            </a:r>
            <a:endParaRPr lang="en-GB" altLang="en-US" sz="4200">
              <a:solidFill>
                <a:schemeClr val="bg1">
                  <a:lumMod val="65000"/>
                </a:schemeClr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273" y="547568"/>
            <a:ext cx="7750254" cy="12444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Requirement Gathering Techniques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73" y="2090618"/>
            <a:ext cx="995601" cy="1465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7482" y="2289691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Interviews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7482" y="2720221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 conversations with lecturers and students to gather in-depth insights.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73" y="3556278"/>
            <a:ext cx="995601" cy="11946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482" y="3755350"/>
            <a:ext cx="2810947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Surveys/Questionnaires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7482" y="4185880"/>
            <a:ext cx="6456045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data collection from 86 students and staff members.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273" y="4750951"/>
            <a:ext cx="995601" cy="1465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482" y="4950023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Brainstorming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7482" y="5380553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discussions to generate feature ideas and edge case considerations.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73" y="6216610"/>
            <a:ext cx="995601" cy="14656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7482" y="6415683"/>
            <a:ext cx="2489002" cy="311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Reverse Engineering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77482" y="6846213"/>
            <a:ext cx="6456045" cy="636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existing systems like Geo-Attend Pro to understand functionality.</a:t>
            </a:r>
            <a:endParaRPr lang="en-US" sz="155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51654"/>
            <a:ext cx="668750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Gathering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557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155746"/>
            <a:ext cx="32355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Combined 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64616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and secondary data collected for comprehensive insight.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3981450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Forms, Microsoft Word, and app analysis to gather feedback.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89220"/>
            <a:ext cx="39572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Groups &amp; Participation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Surveyed 86 students and interviewed 12 staff and students.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5245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5245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Concerns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014924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privacy, usability, and system reliability.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34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82705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Used &amp; Challenges Faced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Forms for surveys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Microsoft Word for structured interviews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 stores for system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200406" y="3835598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response rates hampered sample size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640699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Restricted access to institutional documents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07022" y="3835598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Follow-up reminders to participants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4640699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Peer referrals increased engagement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13638" y="32544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 Review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13638" y="3835598"/>
            <a:ext cx="2845594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Studied Geo-Attend Pro to benchmark common features.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00000">
        <p:random/>
      </p:transition>
    </mc:Choice>
    <mc:Fallback>
      <p:transition spd="slow" advTm="600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3105"/>
            <a:ext cx="601741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Initial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Removal of duplicates and incomplete responses.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Normalized responses for consistency (e.g., “Yes” formatting).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Grouped feedback into thematic categories.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Employed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 and Python scripts automated the data cleaning tasks.</a:t>
            </a:r>
            <a:endParaRPr lang="en-US" sz="17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3665" y="7597775"/>
            <a:ext cx="1816100" cy="62103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10795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4817</Words>
  <Application>WPS Presentation</Application>
  <PresentationFormat>On-screen Show (16:9)</PresentationFormat>
  <Paragraphs>261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SimSun</vt:lpstr>
      <vt:lpstr>Wingdings</vt:lpstr>
      <vt:lpstr>Georgia</vt:lpstr>
      <vt:lpstr>Instrument Sans Semi Bold</vt:lpstr>
      <vt:lpstr>Trebuchet MS</vt:lpstr>
      <vt:lpstr>Bell MT</vt:lpstr>
      <vt:lpstr>Arial</vt:lpstr>
      <vt:lpstr>Instrument Sans Semi Bold</vt:lpstr>
      <vt:lpstr>Instrument Sans Semi Bold</vt:lpstr>
      <vt:lpstr>Instrument Sans Medium</vt:lpstr>
      <vt:lpstr>Instrument Sans Medium</vt:lpstr>
      <vt:lpstr>Instrument Sans Medium</vt:lpstr>
      <vt:lpstr>Baskerville Old Face</vt:lpstr>
      <vt:lpstr>Curlz MT</vt:lpstr>
      <vt:lpstr>Calibri</vt:lpstr>
      <vt:lpstr>Microsoft YaHei</vt:lpstr>
      <vt:lpstr>Arial Unicode MS</vt:lpstr>
      <vt:lpstr>Calibri Light</vt:lpstr>
      <vt:lpstr>Wingdings</vt:lpstr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huawei</cp:lastModifiedBy>
  <cp:revision>57</cp:revision>
  <dcterms:created xsi:type="dcterms:W3CDTF">2025-04-14T21:05:00Z</dcterms:created>
  <dcterms:modified xsi:type="dcterms:W3CDTF">2025-04-21T20:27:32Z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694BD8EA901F401CA937BF308C13B125_13</vt:lpwstr>
  </property>
  <property fmtid="{D5CDD505-2E9C-101B-9397-08002B2CF9AE}" pid="3" name="KSOProductBuildVer">
    <vt:lpwstr>2057-12.2.0.19805</vt:lpwstr>
  </property>
</Properties>
</file>